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3"/>
  </p:notesMasterIdLst>
  <p:handoutMasterIdLst>
    <p:handoutMasterId r:id="rId4"/>
  </p:handoutMasterIdLst>
  <p:sldIdLst>
    <p:sldId id="256" r:id="rId5"/>
    <p:sldId id="257" r:id="rId6"/>
  </p:sldIdLst>
  <p:sldSz cx="6858000" cy="9144000" type="screen4x3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BC6"/>
    <a:srgbClr val="FFFF99"/>
    <a:srgbClr val="FFCC66"/>
    <a:srgbClr val="FFFEC2"/>
    <a:srgbClr val="FFFF66"/>
    <a:srgbClr val="FF0066"/>
    <a:srgbClr val="003366"/>
    <a:srgbClr val="FFD685"/>
    <a:srgbClr val="FF7C8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78"/>
    <p:restoredTop sz="95070" autoAdjust="0"/>
  </p:normalViewPr>
  <p:slideViewPr>
    <p:cSldViewPr>
      <p:cViewPr>
        <p:scale>
          <a:sx n="100" d="100"/>
          <a:sy n="100" d="100"/>
        </p:scale>
        <p:origin x="-864" y="108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slide" Target="slides/slide2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ableStyles" Target="tableStyles.xml" /></Relationships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8"/>
            <a:ext cx="2984500" cy="501650"/>
          </a:xfrm>
          <a:prstGeom prst="rect">
            <a:avLst/>
          </a:prstGeom>
        </p:spPr>
        <p:txBody>
          <a:bodyPr vert="horz" lIns="91354" tIns="45678" rIns="91354" bIns="45678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1108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2079" y="8"/>
            <a:ext cx="2984500" cy="501650"/>
          </a:xfrm>
          <a:prstGeom prst="rect">
            <a:avLst/>
          </a:prstGeom>
        </p:spPr>
        <p:txBody>
          <a:bodyPr vert="horz" lIns="91354" tIns="45678" rIns="91354" bIns="45678" rtlCol="0"/>
          <a:lstStyle>
            <a:lvl1pPr algn="r">
              <a:defRPr sz="1100"/>
            </a:lvl1pPr>
          </a:lstStyle>
          <a:p>
            <a:fld id="{133FA45C-481A-4715-B502-91C417C61F01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109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517070"/>
            <a:ext cx="2984500" cy="501650"/>
          </a:xfrm>
          <a:prstGeom prst="rect">
            <a:avLst/>
          </a:prstGeom>
        </p:spPr>
        <p:txBody>
          <a:bodyPr vert="horz" lIns="91354" tIns="45678" rIns="91354" bIns="45678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1110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2079" y="9517070"/>
            <a:ext cx="2984500" cy="501650"/>
          </a:xfrm>
          <a:prstGeom prst="rect">
            <a:avLst/>
          </a:prstGeom>
        </p:spPr>
        <p:txBody>
          <a:bodyPr vert="horz" lIns="91354" tIns="45678" rIns="91354" bIns="45678" rtlCol="0" anchor="b"/>
          <a:lstStyle>
            <a:lvl1pPr algn="r">
              <a:defRPr sz="1100"/>
            </a:lvl1pPr>
          </a:lstStyle>
          <a:p>
            <a:fld id="{B67F7EBA-D702-451A-92BD-0F0FEC612D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10125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8"/>
            <a:ext cx="2984500" cy="501650"/>
          </a:xfrm>
          <a:prstGeom prst="rect">
            <a:avLst/>
          </a:prstGeom>
        </p:spPr>
        <p:txBody>
          <a:bodyPr vert="horz" lIns="91354" tIns="45678" rIns="91354" bIns="45678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079" y="8"/>
            <a:ext cx="2984500" cy="501650"/>
          </a:xfrm>
          <a:prstGeom prst="rect">
            <a:avLst/>
          </a:prstGeom>
        </p:spPr>
        <p:txBody>
          <a:bodyPr vert="horz" lIns="91354" tIns="45678" rIns="91354" bIns="45678" rtlCol="0"/>
          <a:lstStyle>
            <a:lvl1pPr algn="r">
              <a:defRPr sz="1100"/>
            </a:lvl1pPr>
          </a:lstStyle>
          <a:p>
            <a:fld id="{E2C71D6E-8036-4290-A226-00EC66520AC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36763" y="752475"/>
            <a:ext cx="2814637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54" tIns="45678" rIns="91354" bIns="45678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82" y="4759331"/>
            <a:ext cx="5510213" cy="4510088"/>
          </a:xfrm>
          <a:prstGeom prst="rect">
            <a:avLst/>
          </a:prstGeom>
        </p:spPr>
        <p:txBody>
          <a:bodyPr vert="horz" lIns="91354" tIns="45678" rIns="91354" bIns="4567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517070"/>
            <a:ext cx="2984500" cy="501650"/>
          </a:xfrm>
          <a:prstGeom prst="rect">
            <a:avLst/>
          </a:prstGeom>
        </p:spPr>
        <p:txBody>
          <a:bodyPr vert="horz" lIns="91354" tIns="45678" rIns="91354" bIns="45678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079" y="9517070"/>
            <a:ext cx="2984500" cy="501650"/>
          </a:xfrm>
          <a:prstGeom prst="rect">
            <a:avLst/>
          </a:prstGeom>
        </p:spPr>
        <p:txBody>
          <a:bodyPr vert="horz" lIns="91354" tIns="45678" rIns="91354" bIns="45678" rtlCol="0" anchor="b"/>
          <a:lstStyle>
            <a:lvl1pPr algn="r">
              <a:defRPr sz="1100"/>
            </a:lvl1pPr>
          </a:lstStyle>
          <a:p>
            <a:fld id="{F75FF635-1B69-47F2-A443-B4495DE501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6547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3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2553904"/>
      </p:ext>
    </p:extLst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103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3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9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9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40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4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4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5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53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5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6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62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66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67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71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75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77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78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82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84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85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2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28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png" /><Relationship Id="rId3" Type="http://schemas.openxmlformats.org/officeDocument/2006/relationships/image" Target="../media/image3.png" /><Relationship Id="rId4" Type="http://schemas.openxmlformats.org/officeDocument/2006/relationships/image" Target="../media/image4.png" /><Relationship Id="rId5" Type="http://schemas.openxmlformats.org/officeDocument/2006/relationships/image" Target="../media/image5.png" /><Relationship Id="rId6" Type="http://schemas.openxmlformats.org/officeDocument/2006/relationships/image" Target="../media/image6.png" /><Relationship Id="rId7" Type="http://schemas.openxmlformats.org/officeDocument/2006/relationships/image" Target="../media/image7.png" /><Relationship Id="rId8" Type="http://schemas.openxmlformats.org/officeDocument/2006/relationships/image" Target="../media/image8.png" /><Relationship Id="rId9" Type="http://schemas.openxmlformats.org/officeDocument/2006/relationships/image" Target="../media/image9.png" /><Relationship Id="rId10" Type="http://schemas.openxmlformats.org/officeDocument/2006/relationships/image" Target="../media/image10.png" /><Relationship Id="rId11" Type="http://schemas.openxmlformats.org/officeDocument/2006/relationships/image" Target="../media/image11.png" /><Relationship Id="rId12" Type="http://schemas.openxmlformats.org/officeDocument/2006/relationships/image" Target="../media/image12.png" /><Relationship Id="rId13" Type="http://schemas.openxmlformats.org/officeDocument/2006/relationships/slideLayout" Target="../slideLayouts/slideLayout1.xml" /><Relationship Id="rId14" Type="http://schemas.openxmlformats.org/officeDocument/2006/relationships/notesSlide" Target="../notesSlides/notesSlide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正方形/長方形 28"/>
          <p:cNvSpPr/>
          <p:nvPr/>
        </p:nvSpPr>
        <p:spPr>
          <a:xfrm>
            <a:off x="385837" y="1395940"/>
            <a:ext cx="5996449" cy="3000821"/>
          </a:xfrm>
          <a:prstGeom prst="rect">
            <a:avLst/>
          </a:prstGeom>
          <a:gradFill>
            <a:gsLst>
              <a:gs pos="0">
                <a:srgbClr val="FFD685"/>
              </a:gs>
              <a:gs pos="34000">
                <a:srgbClr val="FFFEC2"/>
              </a:gs>
              <a:gs pos="66000">
                <a:srgbClr val="FFFEC2"/>
              </a:gs>
              <a:gs pos="100000">
                <a:srgbClr val="DCFF97"/>
              </a:gs>
            </a:gsLst>
            <a:lin ang="5400000" scaled="0"/>
            <a:tileRect/>
          </a:gradFill>
          <a:ln w="15875">
            <a:noFill/>
          </a:ln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altLang="ja-JP" sz="2400" b="1" cap="none" spc="0" dirty="0" smtClean="0">
              <a:ln w="25400">
                <a:solidFill>
                  <a:schemeClr val="accent6">
                    <a:lumMod val="75000"/>
                  </a:schemeClr>
                </a:solidFill>
              </a:ln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b="1" cap="none" spc="0" dirty="0" smtClean="0">
                <a:ln w="25400">
                  <a:solidFill>
                    <a:srgbClr val="FF0066"/>
                  </a:solidFill>
                </a:ln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  <a:endParaRPr lang="en-US" altLang="ja-JP" sz="3200" b="1" dirty="0">
              <a:ln w="25400">
                <a:solidFill>
                  <a:srgbClr val="FF0066"/>
                </a:solidFill>
              </a:ln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sz="2000" b="1" cap="none" spc="0" dirty="0" smtClean="0">
              <a:ln w="25400">
                <a:solidFill>
                  <a:srgbClr val="FF0066"/>
                </a:solidFill>
              </a:ln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b="1" cap="none" spc="0" dirty="0" smtClean="0">
                <a:ln w="25400">
                  <a:solidFill>
                    <a:srgbClr val="FF0066"/>
                  </a:solidFill>
                </a:ln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手話教室の</a:t>
            </a:r>
            <a:r>
              <a:rPr lang="ja-JP" altLang="en-US" sz="3200" b="1" cap="none" spc="0" dirty="0" err="1" smtClean="0">
                <a:ln w="25400">
                  <a:solidFill>
                    <a:srgbClr val="FF0066"/>
                  </a:solidFill>
                </a:ln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</a:t>
            </a:r>
            <a:r>
              <a:rPr lang="ja-JP" altLang="en-US" sz="3200" b="1" cap="none" spc="0" dirty="0" smtClean="0">
                <a:ln w="25400">
                  <a:solidFill>
                    <a:srgbClr val="FF0066"/>
                  </a:solidFill>
                </a:ln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あんない</a:t>
            </a:r>
            <a:endParaRPr lang="en-US" altLang="ja-JP" sz="3200" b="1" cap="none" spc="0" dirty="0" smtClean="0">
              <a:ln w="25400">
                <a:solidFill>
                  <a:srgbClr val="FF0066"/>
                </a:solidFill>
              </a:ln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900" b="1" dirty="0" smtClean="0">
              <a:ln w="25400"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ln w="25400"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あいさつや自己紹介など</a:t>
            </a:r>
            <a:endParaRPr lang="en-US" altLang="ja-JP" sz="1600" b="1" dirty="0" smtClean="0">
              <a:ln w="25400"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ln w="25400"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簡単な手話を体験してみませんか？</a:t>
            </a:r>
            <a:endParaRPr lang="en-US" altLang="ja-JP" sz="1600" b="1" dirty="0" smtClean="0">
              <a:ln w="25400"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800" b="1" dirty="0" smtClean="0">
              <a:ln w="25400"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dirty="0" smtClean="0">
                <a:ln w="25400"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1400" dirty="0" err="1" smtClean="0">
                <a:ln w="25400"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ろうの</a:t>
            </a:r>
            <a:r>
              <a:rPr lang="ja-JP" altLang="en-US" sz="1400" dirty="0" smtClean="0">
                <a:ln w="25400"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方が丁寧に手話を教えてくださいます。</a:t>
            </a:r>
            <a:endParaRPr lang="en-US" altLang="ja-JP" sz="1400" dirty="0" smtClean="0">
              <a:ln w="25400"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dirty="0" smtClean="0">
                <a:ln w="2540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手話初心者の方</a:t>
            </a:r>
            <a:r>
              <a:rPr lang="ja-JP" altLang="en-US" sz="1400" dirty="0" smtClean="0">
                <a:ln w="2540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、是非ご参加ください。</a:t>
            </a:r>
            <a:endParaRPr lang="en-US" altLang="ja-JP" sz="1400" dirty="0" smtClean="0">
              <a:ln w="2540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113" name="図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33160" y="4733389"/>
            <a:ext cx="4249194" cy="2270014"/>
          </a:xfrm>
          <a:prstGeom prst="rect">
            <a:avLst/>
          </a:prstGeom>
        </p:spPr>
      </p:pic>
      <p:pic>
        <p:nvPicPr>
          <p:cNvPr id="1114" name="図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005" y="7956000"/>
            <a:ext cx="1044237" cy="1044237"/>
          </a:xfrm>
          <a:prstGeom prst="rect">
            <a:avLst/>
          </a:prstGeom>
        </p:spPr>
      </p:pic>
      <p:sp>
        <p:nvSpPr>
          <p:cNvPr id="1115" name="角丸四角形 41"/>
          <p:cNvSpPr/>
          <p:nvPr/>
        </p:nvSpPr>
        <p:spPr>
          <a:xfrm>
            <a:off x="857395" y="5320264"/>
            <a:ext cx="5266045" cy="1263191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20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由利本荘会場</a:t>
            </a:r>
            <a:endParaRPr lang="en-US" altLang="ja-JP" sz="20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/>
            <a:endParaRPr lang="en-US" altLang="ja-JP" sz="1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/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　時</a:t>
            </a:r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lvl="0" algn="ctr"/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令和４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（日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en-US" altLang="ja-JP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1３:30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～14</a:t>
            </a:r>
            <a:r>
              <a:rPr lang="en-US" altLang="ja-JP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:30</a:t>
            </a:r>
            <a:endParaRPr lang="en-US" altLang="ja-JP" sz="1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/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/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場　所</a:t>
            </a:r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lvl="0" algn="ctr"/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由利本荘保健所会議室</a:t>
            </a:r>
            <a:endParaRPr lang="en-US" altLang="ja-JP" sz="1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/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（由利本荘市水林４０８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altLang="en-US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/>
            <a:endParaRPr lang="ja-JP" altLang="en-US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16" name="テキスト ボックス 121"/>
          <p:cNvSpPr txBox="1"/>
          <p:nvPr/>
        </p:nvSpPr>
        <p:spPr>
          <a:xfrm>
            <a:off x="1449700" y="7236000"/>
            <a:ext cx="4999668" cy="1630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先着</a:t>
            </a:r>
            <a:r>
              <a:rPr lang="en-US" altLang="ja-JP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1０</a:t>
            </a:r>
            <a:r>
              <a:rPr lang="ja-JP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です！</a:t>
            </a:r>
            <a:endParaRPr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手話教室は事前の申込みが必要です。申込方法は裏面をご覧ください。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以下の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点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あらかじめご了承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①新型コロナウイルスの状況によっては、直前での中止の可能性もあ　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ること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②手話では、口の動きや表情が言葉を読み取る際に重要になるため、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教室中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はマスクを外すこともあること。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17" name="円/楕円 8"/>
          <p:cNvSpPr/>
          <p:nvPr/>
        </p:nvSpPr>
        <p:spPr>
          <a:xfrm rot="20739781">
            <a:off x="313829" y="476962"/>
            <a:ext cx="1239790" cy="101847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秋田県</a:t>
            </a:r>
            <a:endParaRPr kumimoji="1" lang="en-US" altLang="ja-JP" b="1" dirty="0" smtClean="0">
              <a:solidFill>
                <a:schemeClr val="tx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b="1" dirty="0" smtClean="0">
                <a:solidFill>
                  <a:schemeClr val="tx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主催</a:t>
            </a:r>
            <a:endParaRPr kumimoji="1" lang="ja-JP" altLang="en-US" b="1" dirty="0">
              <a:solidFill>
                <a:schemeClr val="tx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18" name="テキスト ボックス 24"/>
          <p:cNvSpPr txBox="1"/>
          <p:nvPr/>
        </p:nvSpPr>
        <p:spPr>
          <a:xfrm>
            <a:off x="4902295" y="4396761"/>
            <a:ext cx="166584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ln w="2540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50" dirty="0">
                <a:ln w="2540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会場までの交通費等</a:t>
            </a:r>
            <a:r>
              <a:rPr lang="ja-JP" altLang="en-US" sz="1050" dirty="0" smtClean="0">
                <a:ln w="2540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endParaRPr lang="en-US" altLang="ja-JP" sz="1050" dirty="0" smtClean="0">
              <a:ln w="2540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n w="2540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ln w="2540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自己</a:t>
            </a:r>
            <a:r>
              <a:rPr lang="ja-JP" altLang="en-US" sz="1050" dirty="0">
                <a:ln w="2540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負担となります</a:t>
            </a:r>
            <a:r>
              <a:rPr lang="ja-JP" altLang="en-US" sz="1050" dirty="0" smtClean="0">
                <a:ln w="2540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050" dirty="0">
              <a:ln w="2540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119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550" y="4604510"/>
            <a:ext cx="574446" cy="595509"/>
          </a:xfrm>
          <a:prstGeom prst="rect">
            <a:avLst/>
          </a:prstGeom>
        </p:spPr>
      </p:pic>
      <p:pic>
        <p:nvPicPr>
          <p:cNvPr id="1120" name="図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2354" y="5320264"/>
            <a:ext cx="559292" cy="550414"/>
          </a:xfrm>
          <a:prstGeom prst="rect">
            <a:avLst/>
          </a:prstGeom>
        </p:spPr>
      </p:pic>
      <p:pic>
        <p:nvPicPr>
          <p:cNvPr id="1121" name="図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90239" y="4745353"/>
            <a:ext cx="349972" cy="723018"/>
          </a:xfrm>
          <a:prstGeom prst="rect">
            <a:avLst/>
          </a:prstGeom>
        </p:spPr>
      </p:pic>
      <p:grpSp>
        <p:nvGrpSpPr>
          <p:cNvPr id="1122" name="グループ化 25"/>
          <p:cNvGrpSpPr/>
          <p:nvPr/>
        </p:nvGrpSpPr>
        <p:grpSpPr>
          <a:xfrm rot="845663">
            <a:off x="4465750" y="134666"/>
            <a:ext cx="2233615" cy="1837148"/>
            <a:chOff x="4723470" y="3466154"/>
            <a:chExt cx="2233615" cy="1837148"/>
          </a:xfrm>
        </p:grpSpPr>
        <p:pic>
          <p:nvPicPr>
            <p:cNvPr id="1123" name="図 2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723470" y="3466154"/>
              <a:ext cx="2233615" cy="1837148"/>
            </a:xfrm>
            <a:prstGeom prst="rect">
              <a:avLst/>
            </a:prstGeom>
          </p:spPr>
        </p:pic>
        <p:sp>
          <p:nvSpPr>
            <p:cNvPr id="1124" name="テキスト ボックス 23"/>
            <p:cNvSpPr txBox="1"/>
            <p:nvPr/>
          </p:nvSpPr>
          <p:spPr>
            <a:xfrm>
              <a:off x="5170554" y="3816598"/>
              <a:ext cx="1409583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参加費、</a:t>
              </a:r>
              <a:endParaRPr kumimoji="1"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テキスト代</a:t>
              </a:r>
              <a:endParaRPr kumimoji="1"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20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無料！</a:t>
              </a:r>
              <a:endPara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pic>
        <p:nvPicPr>
          <p:cNvPr id="1125" name="図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6095" y="6418990"/>
            <a:ext cx="531300" cy="585670"/>
          </a:xfrm>
          <a:prstGeom prst="rect">
            <a:avLst/>
          </a:prstGeom>
        </p:spPr>
      </p:pic>
      <p:pic>
        <p:nvPicPr>
          <p:cNvPr id="1126" name="図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2439" y="5657355"/>
            <a:ext cx="530721" cy="589008"/>
          </a:xfrm>
          <a:prstGeom prst="rect">
            <a:avLst/>
          </a:prstGeom>
        </p:spPr>
      </p:pic>
      <p:pic>
        <p:nvPicPr>
          <p:cNvPr id="1127" name="図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3005" y="5106862"/>
            <a:ext cx="429618" cy="609058"/>
          </a:xfrm>
          <a:prstGeom prst="rect">
            <a:avLst/>
          </a:prstGeom>
        </p:spPr>
      </p:pic>
      <p:pic>
        <p:nvPicPr>
          <p:cNvPr id="1128" name="図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58521" y="5870678"/>
            <a:ext cx="381691" cy="596592"/>
          </a:xfrm>
          <a:prstGeom prst="rect">
            <a:avLst/>
          </a:prstGeom>
        </p:spPr>
      </p:pic>
      <p:pic>
        <p:nvPicPr>
          <p:cNvPr id="1129" name="図 1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03981" y="6380656"/>
            <a:ext cx="668799" cy="624004"/>
          </a:xfrm>
          <a:prstGeom prst="rect">
            <a:avLst/>
          </a:prstGeom>
        </p:spPr>
      </p:pic>
      <p:pic>
        <p:nvPicPr>
          <p:cNvPr id="1130" name="図 2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845000" y="1427116"/>
            <a:ext cx="2670674" cy="91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06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" name="テキスト ボックス 25"/>
          <p:cNvSpPr txBox="1"/>
          <p:nvPr/>
        </p:nvSpPr>
        <p:spPr>
          <a:xfrm>
            <a:off x="1868309" y="69398"/>
            <a:ext cx="3168351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/>
            </a:solidFill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手話教室　申込用紙</a:t>
            </a:r>
            <a:endParaRPr kumimoji="1" lang="ja-JP" altLang="en-US" sz="24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1136" name="テキスト ボックス 16"/>
          <p:cNvSpPr txBox="1"/>
          <p:nvPr/>
        </p:nvSpPr>
        <p:spPr>
          <a:xfrm>
            <a:off x="116632" y="574944"/>
            <a:ext cx="6624736" cy="2476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秋田県内にお住まいの手話に関心のある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方ならどなたでもお申し込みできます。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お申込み方法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電話で申し込む場合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参加希望会場の担当福祉環境部まで、①氏名 ②年齢 ③住所 ④連絡先（電話番号など）⑤職業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⑥その他連絡事項をお伝えください。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3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ＦＡＸで申し込む場合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下記の項目にご記入のうえ、以下のFAX番号へお申し込みください。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（この用紙をそのままお送りください。）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メール</a:t>
            </a: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</a:t>
            </a: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申し込む場合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下記の項目にご記入のうえ、以下のメールアドレスへお申し込みください。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（メールアドレス：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yuriknet@pref.akita.lg.jp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altLang="en-US" sz="1100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ja-JP" altLang="en-US" sz="1100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1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参加の可否については、県の担当より連絡いたします。</a:t>
            </a:r>
            <a:endParaRPr lang="en-US" altLang="ja-JP" sz="1100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137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840258"/>
              </p:ext>
            </p:extLst>
          </p:nvPr>
        </p:nvGraphicFramePr>
        <p:xfrm>
          <a:off x="152639" y="3132000"/>
          <a:ext cx="6552728" cy="3099663"/>
        </p:xfrm>
        <a:graphic>
          <a:graphicData uri="http://schemas.openxmlformats.org/drawingml/2006/table">
            <a:tbl>
              <a:tblPr firstCol="1">
                <a:tableStyleId>{5DA37D80-6434-44D0-A028-1B22A696006F}</a:tableStyleId>
              </a:tblPr>
              <a:tblGrid>
                <a:gridCol w="1470978"/>
                <a:gridCol w="2724997"/>
                <a:gridCol w="2356753"/>
              </a:tblGrid>
              <a:tr h="233424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（ふりがな）</a:t>
                      </a:r>
                      <a:endParaRPr kumimoji="1" lang="en-US" altLang="ja-JP" sz="11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氏　名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年齢</a:t>
                      </a:r>
                      <a:endParaRPr kumimoji="1" lang="en-US" altLang="ja-JP" sz="11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１０歳未満・１０代</a:t>
                      </a:r>
                      <a:r>
                        <a:rPr kumimoji="1" lang="ja-JP" altLang="en-US" sz="11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２０代</a:t>
                      </a:r>
                      <a:endParaRPr kumimoji="1" lang="en-US" altLang="ja-JP" sz="1100" baseline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３０代・４０代・５０代</a:t>
                      </a:r>
                      <a:endParaRPr kumimoji="1" lang="en-US" altLang="ja-JP" sz="1100" baseline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６０代・７０代以上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</a:tr>
              <a:tr h="3355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252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住　所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（〒　　　　　－　　　　　　　　）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en-US" altLang="ja-JP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543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連絡先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TEL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</a:t>
                      </a:r>
                      <a:r>
                        <a:rPr kumimoji="1" lang="ja-JP" altLang="en-US" sz="14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 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</a:t>
                      </a:r>
                      <a:r>
                        <a:rPr kumimoji="1" lang="ja-JP" altLang="en-US" sz="14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</a:t>
                      </a:r>
                      <a:r>
                        <a:rPr kumimoji="1" lang="en-US" altLang="ja-JP" sz="14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FAX</a:t>
                      </a:r>
                      <a:endParaRPr kumimoji="1" lang="en-US" altLang="ja-JP" sz="7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E-mail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68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　業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会社員　・　自営業　・　公務員　・　学生　・　主婦　・　その他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7649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備　考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（主催者への連絡事項）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38" name="テキスト ボックス 19"/>
          <p:cNvSpPr txBox="1"/>
          <p:nvPr/>
        </p:nvSpPr>
        <p:spPr>
          <a:xfrm>
            <a:off x="256278" y="6300000"/>
            <a:ext cx="6345446" cy="2616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記載された個人情報は、手話教室実施のためにのみ使用し、その他の目的には使用いたしません。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39" name="テキスト ボックス 20"/>
          <p:cNvSpPr txBox="1"/>
          <p:nvPr/>
        </p:nvSpPr>
        <p:spPr>
          <a:xfrm>
            <a:off x="274321" y="7005935"/>
            <a:ext cx="1909936" cy="276999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申込み先・お問合せ先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40" name="テキスト ボックス 21"/>
          <p:cNvSpPr txBox="1"/>
          <p:nvPr/>
        </p:nvSpPr>
        <p:spPr>
          <a:xfrm>
            <a:off x="301383" y="7455211"/>
            <a:ext cx="4969945" cy="799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【由利本荘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会場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1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定員になり次第締切</a:t>
            </a:r>
            <a:endParaRPr lang="en-US" altLang="ja-JP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由利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地域振興局　福祉環境部　企画福祉課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 0184-22-4120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 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0184-22-6291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41" name="テキスト ボックス 30"/>
          <p:cNvSpPr txBox="1"/>
          <p:nvPr/>
        </p:nvSpPr>
        <p:spPr>
          <a:xfrm>
            <a:off x="256278" y="6614860"/>
            <a:ext cx="5688089" cy="2607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新型コロナウイルス感染症の発生状況により、手話教室を中止する場合があります。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680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3015</TotalTime>
  <Words>130</Words>
  <Application>JUST Focus</Application>
  <Paragraphs>62</Paragraph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4.1.1</AppVersion>
  <PresentationFormat>ユーザー設定</PresentationFormat>
  <Slides>2</Slides>
  <Notes>1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高杉　賢吾</dc:creator>
  <cp:lastModifiedBy>田口　智生</cp:lastModifiedBy>
  <cp:lastPrinted>2017-11-02T08:13:59Z</cp:lastPrinted>
  <dcterms:created xsi:type="dcterms:W3CDTF">2014-01-16T02:27:23Z</dcterms:created>
  <dcterms:modified xsi:type="dcterms:W3CDTF">2022-10-27T00:52:49Z</dcterms:modified>
  <cp:revision>331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